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Nickainley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8360" y="1790365"/>
            <a:ext cx="8327773" cy="390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6"/>
              </a:lnSpc>
            </a:pPr>
            <a:r>
              <a:rPr lang="en-US" sz="15026">
                <a:solidFill>
                  <a:srgbClr val="000000"/>
                </a:solidFill>
                <a:latin typeface="Nickainley"/>
              </a:rPr>
              <a:t>Андрей Волан</a:t>
            </a:r>
          </a:p>
        </p:txBody>
      </p:sp>
      <p:sp>
        <p:nvSpPr>
          <p:cNvPr name="AutoShape 3" id="3"/>
          <p:cNvSpPr/>
          <p:nvPr/>
        </p:nvSpPr>
        <p:spPr>
          <a:xfrm>
            <a:off x="5897880" y="5982012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2171700" cy="5657850"/>
            <a:chOff x="0" y="0"/>
            <a:chExt cx="571970" cy="14901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085705" y="3600450"/>
            <a:ext cx="2171700" cy="5657850"/>
            <a:chOff x="0" y="0"/>
            <a:chExt cx="571970" cy="14901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58360" y="6530483"/>
            <a:ext cx="8569384" cy="133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8" spc="230">
                <a:solidFill>
                  <a:srgbClr val="000000"/>
                </a:solidFill>
                <a:latin typeface="Kollektif Bold"/>
              </a:rPr>
              <a:t>Политические и правовые взгляды Андрея Волана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3941" y="8718743"/>
            <a:ext cx="6446179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74">
                <a:solidFill>
                  <a:srgbClr val="000000"/>
                </a:solidFill>
                <a:latin typeface="Kollektif"/>
              </a:rPr>
              <a:t>Автор: Угоренко Виолетта Романовна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969" y="2798275"/>
            <a:ext cx="1800375" cy="4690449"/>
            <a:chOff x="0" y="0"/>
            <a:chExt cx="571970" cy="1490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47816" y="3270746"/>
            <a:ext cx="1811484" cy="4719392"/>
            <a:chOff x="0" y="0"/>
            <a:chExt cx="571970" cy="14901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79575" y="3215244"/>
            <a:ext cx="1854091" cy="4830396"/>
            <a:chOff x="0" y="0"/>
            <a:chExt cx="571970" cy="1490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61696" y="3348012"/>
            <a:ext cx="3964607" cy="5053842"/>
          </a:xfrm>
          <a:custGeom>
            <a:avLst/>
            <a:gdLst/>
            <a:ahLst/>
            <a:cxnLst/>
            <a:rect r="r" b="b" t="t" l="l"/>
            <a:pathLst>
              <a:path h="5053842" w="3964607">
                <a:moveTo>
                  <a:pt x="0" y="0"/>
                </a:moveTo>
                <a:lnTo>
                  <a:pt x="3964608" y="0"/>
                </a:lnTo>
                <a:lnTo>
                  <a:pt x="3964608" y="5053842"/>
                </a:lnTo>
                <a:lnTo>
                  <a:pt x="0" y="5053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348012"/>
            <a:ext cx="3459501" cy="5053842"/>
          </a:xfrm>
          <a:custGeom>
            <a:avLst/>
            <a:gdLst/>
            <a:ahLst/>
            <a:cxnLst/>
            <a:rect r="r" b="b" t="t" l="l"/>
            <a:pathLst>
              <a:path h="5053842" w="3459501">
                <a:moveTo>
                  <a:pt x="0" y="0"/>
                </a:moveTo>
                <a:lnTo>
                  <a:pt x="3459501" y="0"/>
                </a:lnTo>
                <a:lnTo>
                  <a:pt x="3459501" y="5053842"/>
                </a:lnTo>
                <a:lnTo>
                  <a:pt x="0" y="5053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31278" y="3348012"/>
            <a:ext cx="3057574" cy="5053842"/>
          </a:xfrm>
          <a:custGeom>
            <a:avLst/>
            <a:gdLst/>
            <a:ahLst/>
            <a:cxnLst/>
            <a:rect r="r" b="b" t="t" l="l"/>
            <a:pathLst>
              <a:path h="5053842" w="3057574">
                <a:moveTo>
                  <a:pt x="0" y="0"/>
                </a:moveTo>
                <a:lnTo>
                  <a:pt x="3057574" y="0"/>
                </a:lnTo>
                <a:lnTo>
                  <a:pt x="3057574" y="5053842"/>
                </a:lnTo>
                <a:lnTo>
                  <a:pt x="0" y="5053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48402" y="419886"/>
            <a:ext cx="9991195" cy="141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2"/>
              </a:lnSpc>
            </a:pPr>
            <a:r>
              <a:rPr lang="en-US" sz="10652">
                <a:solidFill>
                  <a:srgbClr val="000000"/>
                </a:solidFill>
                <a:latin typeface="Nickainley"/>
              </a:rPr>
              <a:t>Фундамент идей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7223" y="8484805"/>
            <a:ext cx="3322456" cy="108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53" spc="381">
                <a:solidFill>
                  <a:srgbClr val="000000"/>
                </a:solidFill>
                <a:latin typeface="Nickainley"/>
              </a:rPr>
              <a:t>Платон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98837" y="8484805"/>
            <a:ext cx="3322456" cy="108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53" spc="381">
                <a:solidFill>
                  <a:srgbClr val="000000"/>
                </a:solidFill>
                <a:latin typeface="Nickainley"/>
              </a:rPr>
              <a:t>Цицерон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3675" y="8484805"/>
            <a:ext cx="4640650" cy="108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6353" spc="381">
                <a:solidFill>
                  <a:srgbClr val="000000"/>
                </a:solidFill>
                <a:latin typeface="Nickainley"/>
              </a:rPr>
              <a:t>Аристотель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76672"/>
            <a:ext cx="4254952" cy="6826504"/>
            <a:chOff x="0" y="0"/>
            <a:chExt cx="1120646" cy="1797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46" cy="1797927"/>
            </a:xfrm>
            <a:custGeom>
              <a:avLst/>
              <a:gdLst/>
              <a:ahLst/>
              <a:cxnLst/>
              <a:rect r="r" b="b" t="t" l="l"/>
              <a:pathLst>
                <a:path h="1797927" w="1120646">
                  <a:moveTo>
                    <a:pt x="0" y="0"/>
                  </a:moveTo>
                  <a:lnTo>
                    <a:pt x="1120646" y="0"/>
                  </a:lnTo>
                  <a:lnTo>
                    <a:pt x="1120646" y="1797927"/>
                  </a:lnTo>
                  <a:lnTo>
                    <a:pt x="0" y="17979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0646" cy="1845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695686" y="450917"/>
            <a:ext cx="4510366" cy="258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9"/>
              </a:lnSpc>
            </a:pPr>
            <a:r>
              <a:rPr lang="en-US" sz="7378">
                <a:solidFill>
                  <a:srgbClr val="000000"/>
                </a:solidFill>
                <a:latin typeface="Nickainley"/>
              </a:rPr>
              <a:t>Основные категории</a:t>
            </a:r>
          </a:p>
        </p:txBody>
      </p:sp>
      <p:sp>
        <p:nvSpPr>
          <p:cNvPr name="AutoShape 6" id="6"/>
          <p:cNvSpPr/>
          <p:nvPr/>
        </p:nvSpPr>
        <p:spPr>
          <a:xfrm>
            <a:off x="10037854" y="3035020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19668" y="2420713"/>
            <a:ext cx="4927968" cy="6581594"/>
          </a:xfrm>
          <a:custGeom>
            <a:avLst/>
            <a:gdLst/>
            <a:ahLst/>
            <a:cxnLst/>
            <a:rect r="r" b="b" t="t" l="l"/>
            <a:pathLst>
              <a:path h="6581594" w="4927968">
                <a:moveTo>
                  <a:pt x="0" y="0"/>
                </a:moveTo>
                <a:lnTo>
                  <a:pt x="4927968" y="0"/>
                </a:lnTo>
                <a:lnTo>
                  <a:pt x="4927968" y="6581593"/>
                </a:lnTo>
                <a:lnTo>
                  <a:pt x="0" y="658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37854" y="4323973"/>
            <a:ext cx="7592314" cy="333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71754" indent="-685877" lvl="1">
              <a:lnSpc>
                <a:spcPts val="8895"/>
              </a:lnSpc>
              <a:buFont typeface="Arial"/>
              <a:buChar char="•"/>
            </a:pPr>
            <a:r>
              <a:rPr lang="en-US" sz="6353" spc="158">
                <a:solidFill>
                  <a:srgbClr val="000000"/>
                </a:solidFill>
                <a:latin typeface="Nickainley"/>
              </a:rPr>
              <a:t>справедливость</a:t>
            </a:r>
          </a:p>
          <a:p>
            <a:pPr marL="1371754" indent="-685877" lvl="1">
              <a:lnSpc>
                <a:spcPts val="8895"/>
              </a:lnSpc>
              <a:buFont typeface="Arial"/>
              <a:buChar char="•"/>
            </a:pPr>
            <a:r>
              <a:rPr lang="en-US" sz="6353" spc="158">
                <a:solidFill>
                  <a:srgbClr val="000000"/>
                </a:solidFill>
                <a:latin typeface="Nickainley"/>
              </a:rPr>
              <a:t> свобода</a:t>
            </a:r>
          </a:p>
          <a:p>
            <a:pPr marL="1371754" indent="-685877" lvl="1">
              <a:lnSpc>
                <a:spcPts val="8895"/>
              </a:lnSpc>
              <a:buFont typeface="Arial"/>
              <a:buChar char="•"/>
            </a:pPr>
            <a:r>
              <a:rPr lang="en-US" sz="6353" spc="158">
                <a:solidFill>
                  <a:srgbClr val="000000"/>
                </a:solidFill>
                <a:latin typeface="Nickainley"/>
              </a:rPr>
              <a:t>равенство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57143"/>
            <a:ext cx="6792649" cy="3826244"/>
            <a:chOff x="0" y="0"/>
            <a:chExt cx="1789010" cy="1007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9010" cy="1007735"/>
            </a:xfrm>
            <a:custGeom>
              <a:avLst/>
              <a:gdLst/>
              <a:ahLst/>
              <a:cxnLst/>
              <a:rect r="r" b="b" t="t" l="l"/>
              <a:pathLst>
                <a:path h="1007735" w="1789010">
                  <a:moveTo>
                    <a:pt x="0" y="0"/>
                  </a:moveTo>
                  <a:lnTo>
                    <a:pt x="1789010" y="0"/>
                  </a:lnTo>
                  <a:lnTo>
                    <a:pt x="1789010" y="1007735"/>
                  </a:lnTo>
                  <a:lnTo>
                    <a:pt x="0" y="1007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89010" cy="105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67060" y="3319157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78533" y="1782612"/>
            <a:ext cx="4892982" cy="7274007"/>
          </a:xfrm>
          <a:custGeom>
            <a:avLst/>
            <a:gdLst/>
            <a:ahLst/>
            <a:cxnLst/>
            <a:rect r="r" b="b" t="t" l="l"/>
            <a:pathLst>
              <a:path h="7274007" w="4892982">
                <a:moveTo>
                  <a:pt x="0" y="0"/>
                </a:moveTo>
                <a:lnTo>
                  <a:pt x="4892983" y="0"/>
                </a:lnTo>
                <a:lnTo>
                  <a:pt x="4892983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64418" y="365839"/>
            <a:ext cx="8594882" cy="268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70"/>
              </a:lnSpc>
            </a:pPr>
            <a:r>
              <a:rPr lang="en-US" sz="7693">
                <a:solidFill>
                  <a:srgbClr val="000000"/>
                </a:solidFill>
                <a:latin typeface="Nickainley"/>
              </a:rPr>
              <a:t>В статье I Статута ВКЛ 1588 года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780979"/>
            <a:ext cx="8115300" cy="81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95"/>
              </a:lnSpc>
            </a:pPr>
            <a:r>
              <a:rPr lang="en-US" sz="4782" spc="286">
                <a:solidFill>
                  <a:srgbClr val="000000"/>
                </a:solidFill>
                <a:latin typeface="Nickainley"/>
              </a:rPr>
              <a:t>Волан ссылается на Платона: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2745" y="5067300"/>
            <a:ext cx="8916555" cy="41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spc="84">
                <a:solidFill>
                  <a:srgbClr val="000000"/>
                </a:solidFill>
                <a:latin typeface="Kollektif"/>
              </a:rPr>
              <a:t>Не без причины также и Платон считал некогда счастливыми те государства, которыми начинают управлять или учёные, или мудрецы, или же те, кто, начав править, все свои стремления и усилия прилагают к тому, чтобы овладеть наукой и мудростью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25079" y="2042227"/>
            <a:ext cx="5034221" cy="6202545"/>
            <a:chOff x="0" y="0"/>
            <a:chExt cx="1325885" cy="1633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5885" cy="1633592"/>
            </a:xfrm>
            <a:custGeom>
              <a:avLst/>
              <a:gdLst/>
              <a:ahLst/>
              <a:cxnLst/>
              <a:rect r="r" b="b" t="t" l="l"/>
              <a:pathLst>
                <a:path h="1633592" w="1325885">
                  <a:moveTo>
                    <a:pt x="0" y="0"/>
                  </a:moveTo>
                  <a:lnTo>
                    <a:pt x="1325885" y="0"/>
                  </a:lnTo>
                  <a:lnTo>
                    <a:pt x="1325885" y="1633592"/>
                  </a:lnTo>
                  <a:lnTo>
                    <a:pt x="0" y="16335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5885" cy="1681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39370" y="2738307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901592" y="996400"/>
            <a:ext cx="6920345" cy="4114800"/>
          </a:xfrm>
          <a:custGeom>
            <a:avLst/>
            <a:gdLst/>
            <a:ahLst/>
            <a:cxnLst/>
            <a:rect r="r" b="b" t="t" l="l"/>
            <a:pathLst>
              <a:path h="4114800" w="6920345">
                <a:moveTo>
                  <a:pt x="0" y="0"/>
                </a:moveTo>
                <a:lnTo>
                  <a:pt x="6920345" y="0"/>
                </a:lnTo>
                <a:lnTo>
                  <a:pt x="6920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39370" y="66411"/>
            <a:ext cx="10062074" cy="265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7"/>
              </a:lnSpc>
            </a:pPr>
            <a:r>
              <a:rPr lang="en-US" sz="7598">
                <a:solidFill>
                  <a:srgbClr val="000000"/>
                </a:solidFill>
                <a:latin typeface="Nickainley"/>
              </a:rPr>
              <a:t>Знание наук и их значение в общественной жизни.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370" y="3092394"/>
            <a:ext cx="9200047" cy="144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44"/>
              </a:lnSpc>
            </a:pPr>
            <a:r>
              <a:rPr lang="en-US" sz="4174" spc="250">
                <a:solidFill>
                  <a:srgbClr val="000000"/>
                </a:solidFill>
                <a:latin typeface="Nickainley"/>
              </a:rPr>
              <a:t>Так в своем трактате “О государе и его личных добродетелях” он отмечает: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9370" y="4842365"/>
            <a:ext cx="10963756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70">
                <a:solidFill>
                  <a:srgbClr val="000000"/>
                </a:solidFill>
                <a:latin typeface="Kollektif"/>
              </a:rPr>
              <a:t>«…знание наук приобретается только огромной затратой времени и труда, и государю следует полностью избавиться от всякой косности ума и тела, чтобы достигнуть той крутой вершины добродетели и мудрости, путь к которой лежит только через прилежание и труда В повседневной жизни людей есть многое такое, что можно сделать только при большой проницательности ума и мудрой рассудительности. Но если кто-либо думает, что все эти качества можно приобрести без науки, то он сильно ошибается»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57143"/>
            <a:ext cx="6792649" cy="3826244"/>
            <a:chOff x="0" y="0"/>
            <a:chExt cx="1789010" cy="1007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9010" cy="1007735"/>
            </a:xfrm>
            <a:custGeom>
              <a:avLst/>
              <a:gdLst/>
              <a:ahLst/>
              <a:cxnLst/>
              <a:rect r="r" b="b" t="t" l="l"/>
              <a:pathLst>
                <a:path h="1007735" w="1789010">
                  <a:moveTo>
                    <a:pt x="0" y="0"/>
                  </a:moveTo>
                  <a:lnTo>
                    <a:pt x="1789010" y="0"/>
                  </a:lnTo>
                  <a:lnTo>
                    <a:pt x="1789010" y="1007735"/>
                  </a:lnTo>
                  <a:lnTo>
                    <a:pt x="0" y="10077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89010" cy="105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93603" y="1845881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55164" y="1101574"/>
            <a:ext cx="3814094" cy="8487702"/>
          </a:xfrm>
          <a:custGeom>
            <a:avLst/>
            <a:gdLst/>
            <a:ahLst/>
            <a:cxnLst/>
            <a:rect r="r" b="b" t="t" l="l"/>
            <a:pathLst>
              <a:path h="8487702" w="3814094">
                <a:moveTo>
                  <a:pt x="0" y="0"/>
                </a:moveTo>
                <a:lnTo>
                  <a:pt x="3814094" y="0"/>
                </a:lnTo>
                <a:lnTo>
                  <a:pt x="3814094" y="8487702"/>
                </a:lnTo>
                <a:lnTo>
                  <a:pt x="0" y="848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90961" y="107369"/>
            <a:ext cx="8594882" cy="131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770"/>
              </a:lnSpc>
            </a:pPr>
            <a:r>
              <a:rPr lang="en-US" sz="7693">
                <a:solidFill>
                  <a:srgbClr val="000000"/>
                </a:solidFill>
                <a:latin typeface="Nickainley"/>
              </a:rPr>
              <a:t>Справедливость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21349" y="1877837"/>
            <a:ext cx="10012434" cy="246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27"/>
              </a:lnSpc>
            </a:pPr>
            <a:r>
              <a:rPr lang="en-US" sz="4662" spc="279">
                <a:solidFill>
                  <a:srgbClr val="000000"/>
                </a:solidFill>
                <a:latin typeface="Nickainley"/>
              </a:rPr>
              <a:t>Так Волан выделяет приоритет справедливости из всех остальных добродетелей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17422" y="4448717"/>
            <a:ext cx="9216360" cy="24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20"/>
              </a:lnSpc>
            </a:pPr>
            <a:r>
              <a:rPr lang="en-US" sz="3514" spc="87">
                <a:solidFill>
                  <a:srgbClr val="000000"/>
                </a:solidFill>
                <a:latin typeface="Kollektif"/>
              </a:rPr>
              <a:t>«Во всех своих действиях государь должен поступать так, чтобы вся его жизнь представляла собой изящную гармонию добродетелей»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25614" y="6834685"/>
            <a:ext cx="10012434" cy="80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27"/>
              </a:lnSpc>
            </a:pPr>
            <a:r>
              <a:rPr lang="en-US" sz="4662" spc="279">
                <a:solidFill>
                  <a:srgbClr val="000000"/>
                </a:solidFill>
                <a:latin typeface="Nickainley"/>
              </a:rPr>
              <a:t>В работе “Государство”: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5614" y="7744965"/>
            <a:ext cx="9216360" cy="184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3514" spc="87">
                <a:solidFill>
                  <a:srgbClr val="000000"/>
                </a:solidFill>
                <a:latin typeface="Kollektif"/>
              </a:rPr>
              <a:t>А между тем мы разыскиваем справедливость, предмет драгоценнее всякого золота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985931"/>
            <a:ext cx="9176397" cy="143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77"/>
              </a:lnSpc>
            </a:pPr>
            <a:r>
              <a:rPr lang="en-US" sz="4126" spc="103">
                <a:solidFill>
                  <a:srgbClr val="000000"/>
                </a:solidFill>
                <a:latin typeface="Kollektif"/>
              </a:rPr>
              <a:t>Справедливость-высшая из всех добродетелей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3076392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803191" y="872252"/>
            <a:ext cx="2456109" cy="6398810"/>
            <a:chOff x="0" y="0"/>
            <a:chExt cx="571970" cy="14901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1970" cy="1490133"/>
            </a:xfrm>
            <a:custGeom>
              <a:avLst/>
              <a:gdLst/>
              <a:ahLst/>
              <a:cxnLst/>
              <a:rect r="r" b="b" t="t" l="l"/>
              <a:pathLst>
                <a:path h="1490133" w="571970">
                  <a:moveTo>
                    <a:pt x="0" y="0"/>
                  </a:moveTo>
                  <a:lnTo>
                    <a:pt x="571970" y="0"/>
                  </a:lnTo>
                  <a:lnTo>
                    <a:pt x="571970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1970" cy="153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11400" y="977014"/>
            <a:ext cx="4145627" cy="6852276"/>
          </a:xfrm>
          <a:custGeom>
            <a:avLst/>
            <a:gdLst/>
            <a:ahLst/>
            <a:cxnLst/>
            <a:rect r="r" b="b" t="t" l="l"/>
            <a:pathLst>
              <a:path h="6852276" w="4145627">
                <a:moveTo>
                  <a:pt x="0" y="0"/>
                </a:moveTo>
                <a:lnTo>
                  <a:pt x="4145627" y="0"/>
                </a:lnTo>
                <a:lnTo>
                  <a:pt x="4145627" y="6852276"/>
                </a:lnTo>
                <a:lnTo>
                  <a:pt x="0" y="6852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31830" y="7947722"/>
            <a:ext cx="4504768" cy="1467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60"/>
              </a:lnSpc>
            </a:pPr>
            <a:r>
              <a:rPr lang="en-US" sz="8614" spc="516">
                <a:solidFill>
                  <a:srgbClr val="000000"/>
                </a:solidFill>
                <a:latin typeface="Nickainley"/>
              </a:rPr>
              <a:t>Цицерон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1277"/>
            <a:ext cx="10245106" cy="157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838"/>
              </a:lnSpc>
            </a:pPr>
            <a:r>
              <a:rPr lang="en-US" sz="9170">
                <a:solidFill>
                  <a:srgbClr val="000000"/>
                </a:solidFill>
                <a:latin typeface="Nickainley"/>
              </a:rPr>
              <a:t>Справедливость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76672"/>
            <a:ext cx="4254952" cy="6826504"/>
            <a:chOff x="0" y="0"/>
            <a:chExt cx="1120646" cy="17979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0646" cy="1797927"/>
            </a:xfrm>
            <a:custGeom>
              <a:avLst/>
              <a:gdLst/>
              <a:ahLst/>
              <a:cxnLst/>
              <a:rect r="r" b="b" t="t" l="l"/>
              <a:pathLst>
                <a:path h="1797927" w="1120646">
                  <a:moveTo>
                    <a:pt x="0" y="0"/>
                  </a:moveTo>
                  <a:lnTo>
                    <a:pt x="1120646" y="0"/>
                  </a:lnTo>
                  <a:lnTo>
                    <a:pt x="1120646" y="1797927"/>
                  </a:lnTo>
                  <a:lnTo>
                    <a:pt x="0" y="17979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20646" cy="18455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7774" y="3049307"/>
            <a:ext cx="7109407" cy="6007449"/>
          </a:xfrm>
          <a:custGeom>
            <a:avLst/>
            <a:gdLst/>
            <a:ahLst/>
            <a:cxnLst/>
            <a:rect r="r" b="b" t="t" l="l"/>
            <a:pathLst>
              <a:path h="6007449" w="7109407">
                <a:moveTo>
                  <a:pt x="0" y="0"/>
                </a:moveTo>
                <a:lnTo>
                  <a:pt x="7109407" y="0"/>
                </a:lnTo>
                <a:lnTo>
                  <a:pt x="7109407" y="6007450"/>
                </a:lnTo>
                <a:lnTo>
                  <a:pt x="0" y="6007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8751" y="-6115"/>
            <a:ext cx="10271241" cy="257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36"/>
              </a:lnSpc>
            </a:pPr>
            <a:r>
              <a:rPr lang="en-US" sz="15026">
                <a:solidFill>
                  <a:srgbClr val="000000"/>
                </a:solidFill>
                <a:latin typeface="Nickainley"/>
              </a:rPr>
              <a:t>Продвижение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818026"/>
            <a:ext cx="8655993" cy="71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гуманизм</a:t>
            </a:r>
          </a:p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демократии</a:t>
            </a:r>
          </a:p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диалектика</a:t>
            </a:r>
          </a:p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корректировка и совершенствованию законов</a:t>
            </a:r>
          </a:p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важность ума, мудрости и человеколюбия в руководстве судьей</a:t>
            </a:r>
          </a:p>
          <a:p>
            <a:pPr marL="875197" indent="-437598" lvl="1">
              <a:lnSpc>
                <a:spcPts val="5675"/>
              </a:lnSpc>
              <a:buFont typeface="Arial"/>
              <a:buChar char="•"/>
            </a:pPr>
            <a:r>
              <a:rPr lang="en-US" sz="4053" spc="101">
                <a:solidFill>
                  <a:srgbClr val="000000"/>
                </a:solidFill>
                <a:latin typeface="Nickainley"/>
              </a:rPr>
              <a:t>закон должен быть гибким и адаптироваться к различным ситуациям</a:t>
            </a:r>
          </a:p>
        </p:txBody>
      </p:sp>
      <p:sp>
        <p:nvSpPr>
          <p:cNvPr name="AutoShape 8" id="8"/>
          <p:cNvSpPr/>
          <p:nvPr/>
        </p:nvSpPr>
        <p:spPr>
          <a:xfrm>
            <a:off x="10578547" y="2564964"/>
            <a:ext cx="649224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4378" y="2916919"/>
            <a:ext cx="7692829" cy="1451357"/>
            <a:chOff x="0" y="0"/>
            <a:chExt cx="1640597" cy="309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0597" cy="309521"/>
            </a:xfrm>
            <a:custGeom>
              <a:avLst/>
              <a:gdLst/>
              <a:ahLst/>
              <a:cxnLst/>
              <a:rect r="r" b="b" t="t" l="l"/>
              <a:pathLst>
                <a:path h="309521" w="1640597">
                  <a:moveTo>
                    <a:pt x="0" y="0"/>
                  </a:moveTo>
                  <a:lnTo>
                    <a:pt x="1640597" y="0"/>
                  </a:lnTo>
                  <a:lnTo>
                    <a:pt x="1640597" y="309521"/>
                  </a:lnTo>
                  <a:lnTo>
                    <a:pt x="0" y="3095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40597" cy="37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20793" y="5918723"/>
            <a:ext cx="7692829" cy="1451357"/>
            <a:chOff x="0" y="0"/>
            <a:chExt cx="1640597" cy="3095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0597" cy="309521"/>
            </a:xfrm>
            <a:custGeom>
              <a:avLst/>
              <a:gdLst/>
              <a:ahLst/>
              <a:cxnLst/>
              <a:rect r="r" b="b" t="t" l="l"/>
              <a:pathLst>
                <a:path h="309521" w="1640597">
                  <a:moveTo>
                    <a:pt x="0" y="0"/>
                  </a:moveTo>
                  <a:lnTo>
                    <a:pt x="1640597" y="0"/>
                  </a:lnTo>
                  <a:lnTo>
                    <a:pt x="1640597" y="309521"/>
                  </a:lnTo>
                  <a:lnTo>
                    <a:pt x="0" y="3095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640597" cy="376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45973" y="3573522"/>
            <a:ext cx="10272069" cy="3070880"/>
            <a:chOff x="0" y="0"/>
            <a:chExt cx="2190653" cy="654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90653" cy="654905"/>
            </a:xfrm>
            <a:custGeom>
              <a:avLst/>
              <a:gdLst/>
              <a:ahLst/>
              <a:cxnLst/>
              <a:rect r="r" b="b" t="t" l="l"/>
              <a:pathLst>
                <a:path h="654905" w="2190653">
                  <a:moveTo>
                    <a:pt x="0" y="0"/>
                  </a:moveTo>
                  <a:lnTo>
                    <a:pt x="2190653" y="0"/>
                  </a:lnTo>
                  <a:lnTo>
                    <a:pt x="2190653" y="654905"/>
                  </a:lnTo>
                  <a:lnTo>
                    <a:pt x="0" y="6549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90653" cy="721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236759" y="4177777"/>
            <a:ext cx="11490496" cy="168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8"/>
              </a:lnSpc>
            </a:pPr>
            <a:r>
              <a:rPr lang="en-US" sz="9827">
                <a:solidFill>
                  <a:srgbClr val="000000"/>
                </a:solidFill>
                <a:latin typeface="Nickainley"/>
              </a:rPr>
              <a:t>Спасибо за внимание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DAGEFdcEYiw</dc:identifier>
  <dcterms:modified xsi:type="dcterms:W3CDTF">2011-08-01T06:04:30Z</dcterms:modified>
  <cp:revision>1</cp:revision>
  <dc:title>Андрей Волан</dc:title>
</cp:coreProperties>
</file>